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80" r:id="rId5"/>
    <p:sldId id="483" r:id="rId6"/>
    <p:sldId id="479" r:id="rId7"/>
    <p:sldId id="484" r:id="rId8"/>
    <p:sldId id="428" r:id="rId9"/>
    <p:sldId id="482" r:id="rId10"/>
    <p:sldId id="434" r:id="rId11"/>
  </p:sldIdLst>
  <p:sldSz cx="9144000" cy="5715000" type="screen16x10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5" clrIdx="0"/>
  <p:cmAuthor id="1" name="Innovative Computing" initials="IC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1" autoAdjust="0"/>
    <p:restoredTop sz="94849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3" d="100"/>
          <a:sy n="73" d="100"/>
        </p:scale>
        <p:origin x="-2584" y="-112"/>
      </p:cViewPr>
      <p:guideLst>
        <p:guide orient="horz" pos="2880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1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1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2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df"/><Relationship Id="rId7" Type="http://schemas.openxmlformats.org/officeDocument/2006/relationships/image" Target="../media/image4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.pd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d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d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d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df"/><Relationship Id="rId7" Type="http://schemas.openxmlformats.org/officeDocument/2006/relationships/image" Target="../media/image16.pd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4.pdf"/><Relationship Id="rId10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3.pd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df"/><Relationship Id="rId7" Type="http://schemas.openxmlformats.org/officeDocument/2006/relationships/image" Target="../media/image16.pd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4.pdf"/><Relationship Id="rId10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3.pd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df"/><Relationship Id="rId7" Type="http://schemas.openxmlformats.org/officeDocument/2006/relationships/image" Target="../media/image16.pd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4.pdf"/><Relationship Id="rId10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3.pd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df"/><Relationship Id="rId7" Type="http://schemas.openxmlformats.org/officeDocument/2006/relationships/image" Target="../media/image12.pd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6.pdf"/><Relationship Id="rId10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4.pd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47800" y="419100"/>
            <a:ext cx="6172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subtract 793 - 239 using an open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990600" y="46202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239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997700" y="462028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793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1219200" y="2702581"/>
            <a:ext cx="6553200" cy="199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" name="Group 19"/>
          <p:cNvGrpSpPr/>
          <p:nvPr/>
        </p:nvGrpSpPr>
        <p:grpSpPr>
          <a:xfrm>
            <a:off x="457200" y="4391680"/>
            <a:ext cx="8077200" cy="152400"/>
            <a:chOff x="457200" y="4229100"/>
            <a:chExt cx="8077200" cy="152400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457200" y="4305300"/>
              <a:ext cx="80772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1371600" y="4229100"/>
              <a:ext cx="152400" cy="15240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467600" y="4229100"/>
              <a:ext cx="152400" cy="15240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l="24365" t="27404" r="26904" b="20673"/>
              <a:stretch>
                <a:fillRect/>
              </a:stretch>
            </p:blipFill>
          </mc:Choice>
          <mc:Fallback>
            <p:blipFill>
              <a:blip r:embed="rId6"/>
              <a:srcRect l="24365" t="27404" r="26904" b="20673"/>
              <a:stretch>
                <a:fillRect/>
              </a:stretch>
            </p:blipFill>
          </mc:Fallback>
        </mc:AlternateContent>
        <p:spPr bwMode="auto">
          <a:xfrm rot="799886">
            <a:off x="7018123" y="3531328"/>
            <a:ext cx="88053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Cloud Callout 21"/>
          <p:cNvSpPr/>
          <p:nvPr/>
        </p:nvSpPr>
        <p:spPr>
          <a:xfrm>
            <a:off x="4800600" y="1638300"/>
            <a:ext cx="1981200" cy="1168400"/>
          </a:xfrm>
          <a:prstGeom prst="cloudCallout">
            <a:avLst>
              <a:gd name="adj1" fmla="val 62491"/>
              <a:gd name="adj2" fmla="val 12643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4800600" y="1993900"/>
            <a:ext cx="1905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dirty="0" smtClean="0">
                <a:latin typeface="Orly's Font 2" pitchFamily="66" charset="0"/>
                <a:cs typeface="+mn-cs"/>
              </a:rPr>
              <a:t>O</a:t>
            </a:r>
            <a:r>
              <a:rPr lang="en-US" noProof="0" dirty="0" err="1" smtClean="0">
                <a:latin typeface="Orly's Font 2" pitchFamily="66" charset="0"/>
                <a:cs typeface="+mn-cs"/>
              </a:rPr>
              <a:t>r</a:t>
            </a:r>
            <a:r>
              <a:rPr lang="en-US" noProof="0" dirty="0" smtClean="0">
                <a:latin typeface="Orly's Font 2" pitchFamily="66" charset="0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back?</a:t>
            </a: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rcRect l="21320" t="28846" r="26903" b="22115"/>
              <a:stretch>
                <a:fillRect/>
              </a:stretch>
            </p:blipFill>
          </mc:Choice>
          <mc:Fallback>
            <p:blipFill>
              <a:blip r:embed="rId8"/>
              <a:srcRect l="21320" t="28846" r="26903" b="22115"/>
              <a:stretch>
                <a:fillRect/>
              </a:stretch>
            </p:blipFill>
          </mc:Fallback>
        </mc:AlternateContent>
        <p:spPr bwMode="auto">
          <a:xfrm rot="20419922">
            <a:off x="863394" y="3594306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Cloud Callout 13"/>
          <p:cNvSpPr/>
          <p:nvPr/>
        </p:nvSpPr>
        <p:spPr>
          <a:xfrm>
            <a:off x="1447800" y="2019300"/>
            <a:ext cx="1981200" cy="1168400"/>
          </a:xfrm>
          <a:prstGeom prst="cloudCallout">
            <a:avLst>
              <a:gd name="adj1" fmla="val -38791"/>
              <a:gd name="adj2" fmla="val 8948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1485900" y="2235200"/>
            <a:ext cx="1905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dirty="0" smtClean="0">
                <a:latin typeface="Orly's Font 2" pitchFamily="66" charset="0"/>
                <a:cs typeface="+mn-cs"/>
              </a:rPr>
              <a:t>Do I </a:t>
            </a:r>
            <a:br>
              <a:rPr lang="en-US" dirty="0" smtClean="0">
                <a:latin typeface="Orly's Font 2" pitchFamily="66" charset="0"/>
                <a:cs typeface="+mn-cs"/>
              </a:rPr>
            </a:br>
            <a:r>
              <a:rPr lang="en-US" dirty="0" smtClean="0">
                <a:latin typeface="Orly's Font 2" pitchFamily="66" charset="0"/>
                <a:cs typeface="+mn-cs"/>
              </a:rPr>
              <a:t>hop up?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9" grpId="0" build="p"/>
      <p:bldP spid="30" grpId="0" build="p"/>
      <p:bldP spid="22" grpId="0" animBg="1"/>
      <p:bldP spid="23" grpId="0" build="p"/>
      <p:bldP spid="14" grpId="0" animBg="1"/>
      <p:bldP spid="1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485903"/>
            <a:ext cx="7810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subtract within 1000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36573"/>
            <a:ext cx="76962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within 1000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4" y="2171702"/>
            <a:ext cx="8531637" cy="539514"/>
          </a:xfrm>
          <a:prstGeom prst="rect">
            <a:avLst/>
          </a:prstGeom>
          <a:noFill/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8763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11430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2" name="Text Placeholder 2"/>
          <p:cNvSpPr txBox="1">
            <a:spLocks/>
          </p:cNvSpPr>
          <p:nvPr/>
        </p:nvSpPr>
        <p:spPr bwMode="auto">
          <a:xfrm>
            <a:off x="1752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13" name="Text Placeholder 2"/>
          <p:cNvSpPr txBox="1">
            <a:spLocks/>
          </p:cNvSpPr>
          <p:nvPr/>
        </p:nvSpPr>
        <p:spPr bwMode="auto">
          <a:xfrm>
            <a:off x="4800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14" name="Text Placeholder 2"/>
          <p:cNvSpPr txBox="1">
            <a:spLocks/>
          </p:cNvSpPr>
          <p:nvPr/>
        </p:nvSpPr>
        <p:spPr bwMode="auto">
          <a:xfrm>
            <a:off x="72390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616" name="Straight Connector 615"/>
          <p:cNvCxnSpPr/>
          <p:nvPr/>
        </p:nvCxnSpPr>
        <p:spPr>
          <a:xfrm>
            <a:off x="4241800" y="1384300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Straight Connector 621"/>
          <p:cNvCxnSpPr/>
          <p:nvPr/>
        </p:nvCxnSpPr>
        <p:spPr>
          <a:xfrm>
            <a:off x="4432300" y="1384300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Straight Connector 622"/>
          <p:cNvCxnSpPr/>
          <p:nvPr/>
        </p:nvCxnSpPr>
        <p:spPr>
          <a:xfrm>
            <a:off x="4648200" y="1384300"/>
            <a:ext cx="228600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329743" y="2994174"/>
            <a:ext cx="1794457" cy="1463526"/>
            <a:chOff x="342900" y="1597194"/>
            <a:chExt cx="2287122" cy="2238402"/>
          </a:xfrm>
          <a:solidFill>
            <a:schemeClr val="accent3"/>
          </a:solidFill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5" name="Group 744"/>
          <p:cNvGrpSpPr/>
          <p:nvPr/>
        </p:nvGrpSpPr>
        <p:grpSpPr>
          <a:xfrm>
            <a:off x="4875678" y="2929578"/>
            <a:ext cx="839322" cy="1869458"/>
            <a:chOff x="4875678" y="2929578"/>
            <a:chExt cx="839322" cy="1869458"/>
          </a:xfrm>
        </p:grpSpPr>
        <p:grpSp>
          <p:nvGrpSpPr>
            <p:cNvPr id="563" name="Group 562"/>
            <p:cNvGrpSpPr>
              <a:grpSpLocks noChangeAspect="1"/>
            </p:cNvGrpSpPr>
            <p:nvPr/>
          </p:nvGrpSpPr>
          <p:grpSpPr>
            <a:xfrm>
              <a:off x="4875678" y="2929578"/>
              <a:ext cx="229722" cy="1865336"/>
              <a:chOff x="3882188" y="2366825"/>
              <a:chExt cx="182880" cy="1781967"/>
            </a:xfrm>
            <a:solidFill>
              <a:schemeClr val="accent6"/>
            </a:solidFill>
          </p:grpSpPr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4" name="Group 563"/>
            <p:cNvGrpSpPr>
              <a:grpSpLocks noChangeAspect="1"/>
            </p:cNvGrpSpPr>
            <p:nvPr/>
          </p:nvGrpSpPr>
          <p:grpSpPr>
            <a:xfrm>
              <a:off x="5176935" y="2929578"/>
              <a:ext cx="229722" cy="1865336"/>
              <a:chOff x="3882188" y="2366825"/>
              <a:chExt cx="182880" cy="1781967"/>
            </a:xfrm>
            <a:solidFill>
              <a:schemeClr val="accent6"/>
            </a:solidFill>
          </p:grpSpPr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5" name="Group 564"/>
            <p:cNvGrpSpPr>
              <a:grpSpLocks noChangeAspect="1"/>
            </p:cNvGrpSpPr>
            <p:nvPr/>
          </p:nvGrpSpPr>
          <p:grpSpPr>
            <a:xfrm>
              <a:off x="5485278" y="2933700"/>
              <a:ext cx="229722" cy="1865336"/>
              <a:chOff x="3882188" y="2366825"/>
              <a:chExt cx="182880" cy="1781967"/>
            </a:xfrm>
            <a:solidFill>
              <a:schemeClr val="accent6"/>
            </a:solidFill>
          </p:grpSpPr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3" name="Group 742"/>
          <p:cNvGrpSpPr/>
          <p:nvPr/>
        </p:nvGrpSpPr>
        <p:grpSpPr>
          <a:xfrm>
            <a:off x="7542678" y="3212164"/>
            <a:ext cx="230844" cy="1245536"/>
            <a:chOff x="7542678" y="3212164"/>
            <a:chExt cx="230844" cy="1245536"/>
          </a:xfrm>
        </p:grpSpPr>
        <p:sp>
          <p:nvSpPr>
            <p:cNvPr id="607" name="Rectangle 606"/>
            <p:cNvSpPr>
              <a:spLocks noChangeAspect="1"/>
            </p:cNvSpPr>
            <p:nvPr/>
          </p:nvSpPr>
          <p:spPr>
            <a:xfrm>
              <a:off x="7542678" y="3567296"/>
              <a:ext cx="229722" cy="191436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8" name="Rectangle 607"/>
            <p:cNvSpPr>
              <a:spLocks noChangeAspect="1"/>
            </p:cNvSpPr>
            <p:nvPr/>
          </p:nvSpPr>
          <p:spPr>
            <a:xfrm>
              <a:off x="7542678" y="3931722"/>
              <a:ext cx="229722" cy="191436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9" name="Rectangle 608"/>
            <p:cNvSpPr>
              <a:spLocks noChangeAspect="1"/>
            </p:cNvSpPr>
            <p:nvPr/>
          </p:nvSpPr>
          <p:spPr>
            <a:xfrm>
              <a:off x="7542678" y="4266264"/>
              <a:ext cx="229722" cy="191436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2" name="Rectangle 741"/>
            <p:cNvSpPr>
              <a:spLocks noChangeAspect="1"/>
            </p:cNvSpPr>
            <p:nvPr/>
          </p:nvSpPr>
          <p:spPr>
            <a:xfrm>
              <a:off x="7543800" y="3212164"/>
              <a:ext cx="229722" cy="191436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12" grpId="0" build="p"/>
      <p:bldP spid="613" grpId="0" build="p"/>
      <p:bldP spid="6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3810000" y="2181880"/>
            <a:ext cx="2209800" cy="1219200"/>
            <a:chOff x="3352800" y="2095500"/>
            <a:chExt cx="1447800" cy="746496"/>
          </a:xfrm>
        </p:grpSpPr>
        <p:grpSp>
          <p:nvGrpSpPr>
            <p:cNvPr id="775" name="Group 774"/>
            <p:cNvGrpSpPr/>
            <p:nvPr/>
          </p:nvGrpSpPr>
          <p:grpSpPr>
            <a:xfrm>
              <a:off x="3352800" y="2095500"/>
              <a:ext cx="1447800" cy="456472"/>
              <a:chOff x="533400" y="2476500"/>
              <a:chExt cx="1676400" cy="559143"/>
            </a:xfrm>
          </p:grpSpPr>
          <p:pic>
            <p:nvPicPr>
              <p:cNvPr id="25602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5334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1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8382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2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1430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3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7526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4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4478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776" name="Group 775"/>
            <p:cNvGrpSpPr/>
            <p:nvPr/>
          </p:nvGrpSpPr>
          <p:grpSpPr>
            <a:xfrm>
              <a:off x="3352800" y="2385524"/>
              <a:ext cx="1447800" cy="456472"/>
              <a:chOff x="533400" y="2476500"/>
              <a:chExt cx="1676400" cy="559143"/>
            </a:xfrm>
          </p:grpSpPr>
          <p:pic>
            <p:nvPicPr>
              <p:cNvPr id="777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5334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8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8382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1430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80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7526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81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4478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grpSp>
        <p:nvGrpSpPr>
          <p:cNvPr id="43" name="Group 42"/>
          <p:cNvGrpSpPr/>
          <p:nvPr/>
        </p:nvGrpSpPr>
        <p:grpSpPr>
          <a:xfrm>
            <a:off x="685800" y="2181880"/>
            <a:ext cx="2209800" cy="1600200"/>
            <a:chOff x="1143000" y="2095500"/>
            <a:chExt cx="1447800" cy="1016343"/>
          </a:xfrm>
        </p:grpSpPr>
        <p:pic>
          <p:nvPicPr>
            <p:cNvPr id="790" name="Picture 2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rcRect t="25412" r="14286"/>
                <a:stretch>
                  <a:fillRect/>
                </a:stretch>
              </p:blipFill>
            </mc:Choice>
            <mc:Fallback>
              <p:blipFill>
                <a:blip r:embed="rId4"/>
                <a:srcRect t="25412" r="14286"/>
                <a:stretch>
                  <a:fillRect/>
                </a:stretch>
              </p:blipFill>
            </mc:Fallback>
          </mc:AlternateContent>
          <p:spPr bwMode="auto">
            <a:xfrm>
              <a:off x="1932709" y="2655371"/>
              <a:ext cx="394855" cy="456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1" name="Picture 2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rcRect t="25412" r="14286"/>
                <a:stretch>
                  <a:fillRect/>
                </a:stretch>
              </p:blipFill>
            </mc:Choice>
            <mc:Fallback>
              <p:blipFill>
                <a:blip r:embed="rId4"/>
                <a:srcRect t="25412" r="14286"/>
                <a:stretch>
                  <a:fillRect/>
                </a:stretch>
              </p:blipFill>
            </mc:Fallback>
          </mc:AlternateContent>
          <p:spPr bwMode="auto">
            <a:xfrm>
              <a:off x="1143000" y="2655371"/>
              <a:ext cx="394855" cy="456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2" name="Picture 2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rcRect t="25412" r="14286"/>
                <a:stretch>
                  <a:fillRect/>
                </a:stretch>
              </p:blipFill>
            </mc:Choice>
            <mc:Fallback>
              <p:blipFill>
                <a:blip r:embed="rId4"/>
                <a:srcRect t="25412" r="14286"/>
                <a:stretch>
                  <a:fillRect/>
                </a:stretch>
              </p:blipFill>
            </mc:Fallback>
          </mc:AlternateContent>
          <p:spPr bwMode="auto">
            <a:xfrm>
              <a:off x="1669473" y="2655371"/>
              <a:ext cx="394855" cy="456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3" name="Picture 2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rcRect t="25412" r="14286"/>
                <a:stretch>
                  <a:fillRect/>
                </a:stretch>
              </p:blipFill>
            </mc:Choice>
            <mc:Fallback>
              <p:blipFill>
                <a:blip r:embed="rId4"/>
                <a:srcRect t="25412" r="14286"/>
                <a:stretch>
                  <a:fillRect/>
                </a:stretch>
              </p:blipFill>
            </mc:Fallback>
          </mc:AlternateContent>
          <p:spPr bwMode="auto">
            <a:xfrm>
              <a:off x="1406236" y="2655371"/>
              <a:ext cx="394855" cy="456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94" name="Group 793"/>
            <p:cNvGrpSpPr/>
            <p:nvPr/>
          </p:nvGrpSpPr>
          <p:grpSpPr>
            <a:xfrm>
              <a:off x="1143000" y="2095500"/>
              <a:ext cx="1447800" cy="456472"/>
              <a:chOff x="533400" y="2476500"/>
              <a:chExt cx="1676400" cy="559143"/>
            </a:xfrm>
          </p:grpSpPr>
          <p:pic>
            <p:nvPicPr>
              <p:cNvPr id="795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5334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96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8382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97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1430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98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7526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99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4478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800" name="Group 799"/>
            <p:cNvGrpSpPr/>
            <p:nvPr/>
          </p:nvGrpSpPr>
          <p:grpSpPr>
            <a:xfrm>
              <a:off x="1143000" y="2385524"/>
              <a:ext cx="1447800" cy="456472"/>
              <a:chOff x="533400" y="2476500"/>
              <a:chExt cx="1676400" cy="559143"/>
            </a:xfrm>
          </p:grpSpPr>
          <p:pic>
            <p:nvPicPr>
              <p:cNvPr id="801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5334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02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8382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03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1430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04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7526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05" name="Picture 2"/>
              <p:cNvPicPr>
                <a:picLocks noChangeAspect="1" noChangeArrowheads="1"/>
              </p:cNvPicPr>
              <p:nvPr/>
            </p:nvPicPr>
            <mc:AlternateContent xmlns:mc="http://schemas.openxmlformats.org/markup-compatibility/2006">
              <mc:Choice xmlns:ma="http://schemas.microsoft.com/office/mac/drawingml/2008/main" xmlns:mv="urn:schemas-microsoft-com:mac:vml" xmlns="" Requires="ma">
                <p:blipFill>
                  <a:blip r:embed="rId3"/>
                  <a:srcRect t="25412" r="14286"/>
                  <a:stretch>
                    <a:fillRect/>
                  </a:stretch>
                </p:blipFill>
              </mc:Choice>
              <mc:Fallback>
                <p:blipFill>
                  <a:blip r:embed="rId4"/>
                  <a:srcRect t="25412" r="14286"/>
                  <a:stretch>
                    <a:fillRect/>
                  </a:stretch>
                </p:blipFill>
              </mc:Fallback>
            </mc:AlternateContent>
            <p:spPr bwMode="auto">
              <a:xfrm>
                <a:off x="1447800" y="2476500"/>
                <a:ext cx="457200" cy="559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809" name="Text Placeholder 2"/>
          <p:cNvSpPr txBox="1">
            <a:spLocks/>
          </p:cNvSpPr>
          <p:nvPr/>
        </p:nvSpPr>
        <p:spPr bwMode="auto">
          <a:xfrm>
            <a:off x="4419600" y="40106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0" name="Text Placeholder 2"/>
          <p:cNvSpPr txBox="1">
            <a:spLocks/>
          </p:cNvSpPr>
          <p:nvPr/>
        </p:nvSpPr>
        <p:spPr bwMode="auto">
          <a:xfrm>
            <a:off x="2857500" y="40106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1" name="Text Placeholder 2"/>
          <p:cNvSpPr txBox="1">
            <a:spLocks/>
          </p:cNvSpPr>
          <p:nvPr/>
        </p:nvSpPr>
        <p:spPr bwMode="auto">
          <a:xfrm>
            <a:off x="1371600" y="40106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3" name="Text Placeholder 2"/>
          <p:cNvSpPr txBox="1">
            <a:spLocks/>
          </p:cNvSpPr>
          <p:nvPr/>
        </p:nvSpPr>
        <p:spPr bwMode="auto">
          <a:xfrm>
            <a:off x="6019800" y="401068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      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2" name="Text Placeholder 1"/>
          <p:cNvSpPr txBox="1">
            <a:spLocks/>
          </p:cNvSpPr>
          <p:nvPr/>
        </p:nvSpPr>
        <p:spPr bwMode="auto">
          <a:xfrm>
            <a:off x="76200" y="1181100"/>
            <a:ext cx="899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Subtracting is Finding </a:t>
            </a:r>
            <a:r>
              <a:rPr lang="en-US" sz="2400" u="sng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Difference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rgbClr val="0078AE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t="31731" r="18919" b="16346"/>
              <a:stretch>
                <a:fillRect/>
              </a:stretch>
            </p:blipFill>
          </mc:Choice>
          <mc:Fallback>
            <p:blipFill>
              <a:blip r:embed="rId6"/>
              <a:srcRect t="31731" r="18919" b="16346"/>
              <a:stretch>
                <a:fillRect/>
              </a:stretch>
            </p:blipFill>
          </mc:Fallback>
        </mc:AlternateContent>
        <p:spPr bwMode="auto">
          <a:xfrm>
            <a:off x="3797299" y="3147080"/>
            <a:ext cx="59266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t="31731" r="18919" b="16346"/>
              <a:stretch>
                <a:fillRect/>
              </a:stretch>
            </p:blipFill>
          </mc:Choice>
          <mc:Fallback>
            <p:blipFill>
              <a:blip r:embed="rId6"/>
              <a:srcRect t="31731" r="18919" b="16346"/>
              <a:stretch>
                <a:fillRect/>
              </a:stretch>
            </p:blipFill>
          </mc:Fallback>
        </mc:AlternateContent>
        <p:spPr bwMode="auto">
          <a:xfrm>
            <a:off x="4216400" y="3147080"/>
            <a:ext cx="59266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t="31731" r="18919" b="16346"/>
              <a:stretch>
                <a:fillRect/>
              </a:stretch>
            </p:blipFill>
          </mc:Choice>
          <mc:Fallback>
            <p:blipFill>
              <a:blip r:embed="rId6"/>
              <a:srcRect t="31731" r="18919" b="16346"/>
              <a:stretch>
                <a:fillRect/>
              </a:stretch>
            </p:blipFill>
          </mc:Fallback>
        </mc:AlternateContent>
        <p:spPr bwMode="auto">
          <a:xfrm>
            <a:off x="4614333" y="3147080"/>
            <a:ext cx="59266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t="31731" r="18919" b="16346"/>
              <a:stretch>
                <a:fillRect/>
              </a:stretch>
            </p:blipFill>
          </mc:Choice>
          <mc:Fallback>
            <p:blipFill>
              <a:blip r:embed="rId6"/>
              <a:srcRect t="31731" r="18919" b="16346"/>
              <a:stretch>
                <a:fillRect/>
              </a:stretch>
            </p:blipFill>
          </mc:Fallback>
        </mc:AlternateContent>
        <p:spPr bwMode="auto">
          <a:xfrm>
            <a:off x="5020733" y="3147080"/>
            <a:ext cx="59266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3797300" y="22352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4203700" y="22479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4610100" y="22352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5003800" y="22479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5410200" y="22479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3797300" y="2729924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4203700" y="27051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4610100" y="27051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5016500" y="27051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5410200" y="2717800"/>
            <a:ext cx="6096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 pitchFamily="66" charset="0"/>
              </a:rPr>
              <a:t>X</a:t>
            </a:r>
            <a:endParaRPr lang="en-US" sz="3200" dirty="0"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 -0.08 " pathEditMode="relative" ptsTypes="AA">
                                      <p:cBhvr>
                                        <p:cTn id="7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 -0.08 " pathEditMode="relative" ptsTypes="AA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 -0.08 " pathEditMode="relative" ptsTypes="AA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 -0.08 " pathEditMode="relative" ptsTypes="AA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0" grpId="0" build="p"/>
      <p:bldP spid="811" grpId="0" build="p"/>
      <p:bldP spid="813" grpId="0" build="p"/>
      <p:bldP spid="42" grpId="0" build="p"/>
      <p:bldP spid="50" grpId="0" build="p"/>
      <p:bldP spid="52" grpId="0" build="p"/>
      <p:bldP spid="53" grpId="0" build="p"/>
      <p:bldP spid="54" grpId="0" build="p"/>
      <p:bldP spid="55" grpId="0" build="p"/>
      <p:bldP spid="56" grpId="0" build="p"/>
      <p:bldP spid="57" grpId="0" build="p"/>
      <p:bldP spid="58" grpId="0" build="p"/>
      <p:bldP spid="59" grpId="0" build="p"/>
      <p:bldP spid="6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 l="10033" t="16832" r="11706" b="11881"/>
              <a:stretch>
                <a:fillRect/>
              </a:stretch>
            </p:blipFill>
          </mc:Choice>
          <mc:Fallback>
            <p:blipFill>
              <a:blip r:embed="rId4"/>
              <a:srcRect l="10033" t="16832" r="11706" b="11881"/>
              <a:stretch>
                <a:fillRect/>
              </a:stretch>
            </p:blipFill>
          </mc:Fallback>
        </mc:AlternateContent>
        <p:spPr bwMode="auto">
          <a:xfrm>
            <a:off x="685800" y="209550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 Placeholder 1"/>
          <p:cNvSpPr txBox="1">
            <a:spLocks/>
          </p:cNvSpPr>
          <p:nvPr/>
        </p:nvSpPr>
        <p:spPr bwMode="auto">
          <a:xfrm>
            <a:off x="76200" y="800100"/>
            <a:ext cx="8991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noProof="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Relationship between </a:t>
            </a:r>
            <a:br>
              <a:rPr lang="en-US" sz="2800" noProof="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</a:br>
            <a:r>
              <a:rPr lang="en-US" sz="2800" noProof="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Addition and Subtraction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78AE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1" name="Text Placeholder 1"/>
          <p:cNvSpPr txBox="1">
            <a:spLocks/>
          </p:cNvSpPr>
          <p:nvPr/>
        </p:nvSpPr>
        <p:spPr bwMode="auto">
          <a:xfrm>
            <a:off x="762000" y="34671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Part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2" name="Text Placeholder 1"/>
          <p:cNvSpPr txBox="1">
            <a:spLocks/>
          </p:cNvSpPr>
          <p:nvPr/>
        </p:nvSpPr>
        <p:spPr bwMode="auto">
          <a:xfrm>
            <a:off x="2133600" y="34671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Part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3" name="Text Placeholder 1"/>
          <p:cNvSpPr txBox="1">
            <a:spLocks/>
          </p:cNvSpPr>
          <p:nvPr/>
        </p:nvSpPr>
        <p:spPr bwMode="auto">
          <a:xfrm>
            <a:off x="1447800" y="22479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Whole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4" name="Text Placeholder 1"/>
          <p:cNvSpPr txBox="1">
            <a:spLocks/>
          </p:cNvSpPr>
          <p:nvPr/>
        </p:nvSpPr>
        <p:spPr bwMode="auto">
          <a:xfrm>
            <a:off x="1447800" y="28575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10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5" name="Text Placeholder 1"/>
          <p:cNvSpPr txBox="1">
            <a:spLocks/>
          </p:cNvSpPr>
          <p:nvPr/>
        </p:nvSpPr>
        <p:spPr bwMode="auto">
          <a:xfrm>
            <a:off x="762000" y="41529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7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6" name="Text Placeholder 1"/>
          <p:cNvSpPr txBox="1">
            <a:spLocks/>
          </p:cNvSpPr>
          <p:nvPr/>
        </p:nvSpPr>
        <p:spPr bwMode="auto">
          <a:xfrm>
            <a:off x="3962400" y="2171700"/>
            <a:ext cx="449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10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–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7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BCE4"/>
                </a:solidFill>
                <a:latin typeface="Orly's Font 2" pitchFamily="66" charset="0"/>
                <a:cs typeface="+mn-cs"/>
              </a:rPr>
              <a:t>?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BCE4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7" name="Text Placeholder 1"/>
          <p:cNvSpPr txBox="1">
            <a:spLocks/>
          </p:cNvSpPr>
          <p:nvPr/>
        </p:nvSpPr>
        <p:spPr bwMode="auto">
          <a:xfrm>
            <a:off x="2133600" y="41529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?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9" name="Text Placeholder 1"/>
          <p:cNvSpPr txBox="1">
            <a:spLocks/>
          </p:cNvSpPr>
          <p:nvPr/>
        </p:nvSpPr>
        <p:spPr bwMode="auto">
          <a:xfrm>
            <a:off x="3962400" y="2705100"/>
            <a:ext cx="449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10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–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BCE4"/>
                </a:solidFill>
                <a:latin typeface="Orly's Font 2" pitchFamily="66" charset="0"/>
                <a:cs typeface="+mn-cs"/>
              </a:rPr>
              <a:t>7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BCE4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0" name="Text Placeholder 1"/>
          <p:cNvSpPr txBox="1">
            <a:spLocks/>
          </p:cNvSpPr>
          <p:nvPr/>
        </p:nvSpPr>
        <p:spPr bwMode="auto">
          <a:xfrm>
            <a:off x="2133600" y="4152900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noProof="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3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114800" y="3629680"/>
            <a:ext cx="449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00BCE4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+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10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BCE4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4" name="Text Placeholder 1"/>
          <p:cNvSpPr txBox="1">
            <a:spLocks/>
          </p:cNvSpPr>
          <p:nvPr/>
        </p:nvSpPr>
        <p:spPr bwMode="auto">
          <a:xfrm>
            <a:off x="4114800" y="4163080"/>
            <a:ext cx="449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00BCE4"/>
                </a:solidFill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+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cs typeface="+mn-cs"/>
              </a:rPr>
              <a:t>7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10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BCE4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/>
      <p:bldP spid="61" grpId="0" build="p"/>
      <p:bldP spid="62" grpId="0" build="p"/>
      <p:bldP spid="63" grpId="0" build="p"/>
      <p:bldP spid="64" grpId="0" build="p"/>
      <p:bldP spid="65" grpId="0" build="p"/>
      <p:bldP spid="66" grpId="0" build="p"/>
      <p:bldP spid="67" grpId="0" build="p"/>
      <p:bldP spid="67" grpId="1" build="allAtOnce"/>
      <p:bldP spid="69" grpId="0" build="p"/>
      <p:bldP spid="70" grpId="0" build="p"/>
      <p:bldP spid="13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 b="8824"/>
              <a:stretch>
                <a:fillRect/>
              </a:stretch>
            </p:blipFill>
          </mc:Choice>
          <mc:Fallback>
            <p:blipFill>
              <a:blip r:embed="rId4"/>
              <a:srcRect b="8824"/>
              <a:stretch>
                <a:fillRect/>
              </a:stretch>
            </p:blipFill>
          </mc:Fallback>
        </mc:AlternateContent>
        <p:spPr bwMode="auto">
          <a:xfrm>
            <a:off x="1371600" y="2410480"/>
            <a:ext cx="17018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8" name="Text Placeholder 2"/>
          <p:cNvSpPr txBox="1">
            <a:spLocks/>
          </p:cNvSpPr>
          <p:nvPr/>
        </p:nvSpPr>
        <p:spPr bwMode="auto">
          <a:xfrm>
            <a:off x="1676400" y="299468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  <a:latin typeface="Orly's Font 2" pitchFamily="66" charset="0"/>
              </a:rPr>
              <a:t>-4</a:t>
            </a:r>
            <a:endParaRPr lang="en-US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pic>
        <p:nvPicPr>
          <p:cNvPr id="695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/>
              <a:stretch>
                <a:fillRect/>
              </a:stretch>
            </p:blipFill>
          </mc:Choice>
          <mc:Fallback>
            <p:blipFill>
              <a:blip r:embed="rId6"/>
              <a:srcRect/>
              <a:stretch>
                <a:fillRect/>
              </a:stretch>
            </p:blipFill>
          </mc:Fallback>
        </mc:AlternateContent>
        <p:spPr bwMode="auto">
          <a:xfrm>
            <a:off x="2590800" y="2397780"/>
            <a:ext cx="2501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" name="Text Placeholder 2"/>
          <p:cNvSpPr txBox="1">
            <a:spLocks/>
          </p:cNvSpPr>
          <p:nvPr/>
        </p:nvSpPr>
        <p:spPr bwMode="auto">
          <a:xfrm>
            <a:off x="3276600" y="294388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-30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pic>
        <p:nvPicPr>
          <p:cNvPr id="693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rcRect t="17143"/>
              <a:stretch>
                <a:fillRect/>
              </a:stretch>
            </p:blipFill>
          </mc:Choice>
          <mc:Fallback>
            <p:blipFill>
              <a:blip r:embed="rId8"/>
              <a:srcRect t="17143"/>
              <a:stretch>
                <a:fillRect/>
              </a:stretch>
            </p:blipFill>
          </mc:Fallback>
        </mc:AlternateContent>
        <p:spPr bwMode="auto">
          <a:xfrm>
            <a:off x="4660900" y="2689880"/>
            <a:ext cx="31496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4" name="Text Placeholder 2"/>
          <p:cNvSpPr txBox="1">
            <a:spLocks/>
          </p:cNvSpPr>
          <p:nvPr/>
        </p:nvSpPr>
        <p:spPr bwMode="auto">
          <a:xfrm>
            <a:off x="5651500" y="30099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838200" y="163326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57200" y="3873500"/>
            <a:ext cx="8077200" cy="152400"/>
            <a:chOff x="457200" y="3660120"/>
            <a:chExt cx="8077200" cy="152400"/>
          </a:xfrm>
        </p:grpSpPr>
        <p:cxnSp>
          <p:nvCxnSpPr>
            <p:cNvPr id="619" name="Straight Arrow Connector 618"/>
            <p:cNvCxnSpPr/>
            <p:nvPr/>
          </p:nvCxnSpPr>
          <p:spPr>
            <a:xfrm>
              <a:off x="457200" y="3736320"/>
              <a:ext cx="80772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0" name="Oval 619"/>
            <p:cNvSpPr/>
            <p:nvPr/>
          </p:nvSpPr>
          <p:spPr>
            <a:xfrm>
              <a:off x="7543800" y="3660120"/>
              <a:ext cx="152400" cy="15240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23" name="Text Placeholder 1"/>
          <p:cNvSpPr txBox="1">
            <a:spLocks/>
          </p:cNvSpPr>
          <p:nvPr/>
        </p:nvSpPr>
        <p:spPr bwMode="auto">
          <a:xfrm>
            <a:off x="2209800" y="505480"/>
            <a:ext cx="6172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8AE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pen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  <a:cs typeface="+mn-cs"/>
              </a:rPr>
              <a:t>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8AE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umber Lines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8AE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86" name="Cloud Callout 685"/>
          <p:cNvSpPr/>
          <p:nvPr/>
        </p:nvSpPr>
        <p:spPr>
          <a:xfrm>
            <a:off x="4343400" y="1318280"/>
            <a:ext cx="2438400" cy="1397000"/>
          </a:xfrm>
          <a:prstGeom prst="cloudCallout">
            <a:avLst>
              <a:gd name="adj1" fmla="val 65921"/>
              <a:gd name="adj2" fmla="val 97098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87" name="Text Placeholder 1"/>
          <p:cNvSpPr txBox="1">
            <a:spLocks/>
          </p:cNvSpPr>
          <p:nvPr/>
        </p:nvSpPr>
        <p:spPr bwMode="auto">
          <a:xfrm>
            <a:off x="4533900" y="1608773"/>
            <a:ext cx="19812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dirty="0" smtClean="0">
                <a:latin typeface="Orly's Font 2" pitchFamily="66" charset="0"/>
                <a:cs typeface="+mn-cs"/>
              </a:rPr>
              <a:t>They help us count back by hundreds, tens and ones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89" name="Text Placeholder 2"/>
          <p:cNvSpPr txBox="1">
            <a:spLocks/>
          </p:cNvSpPr>
          <p:nvPr/>
        </p:nvSpPr>
        <p:spPr bwMode="auto">
          <a:xfrm>
            <a:off x="7086600" y="4097060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559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1" name="Text Placeholder 2"/>
          <p:cNvSpPr txBox="1">
            <a:spLocks/>
          </p:cNvSpPr>
          <p:nvPr/>
        </p:nvSpPr>
        <p:spPr bwMode="auto">
          <a:xfrm>
            <a:off x="1143000" y="413768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4" name="Text Placeholder 2"/>
          <p:cNvSpPr txBox="1">
            <a:spLocks/>
          </p:cNvSpPr>
          <p:nvPr/>
        </p:nvSpPr>
        <p:spPr bwMode="auto">
          <a:xfrm>
            <a:off x="6934200" y="446788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-234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315200" y="4533900"/>
            <a:ext cx="381000" cy="457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7543800" y="4521200"/>
            <a:ext cx="381000" cy="4572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747000" y="4508500"/>
            <a:ext cx="381000" cy="4572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24365" t="27404" r="26904" b="20673"/>
              <a:stretch>
                <a:fillRect/>
              </a:stretch>
            </p:blipFill>
          </mc:Choice>
          <mc:Fallback>
            <p:blipFill>
              <a:blip r:embed="rId10"/>
              <a:srcRect l="24365" t="27404" r="26904" b="20673"/>
              <a:stretch>
                <a:fillRect/>
              </a:stretch>
            </p:blipFill>
          </mc:Fallback>
        </mc:AlternateContent>
        <p:spPr bwMode="auto">
          <a:xfrm rot="799886">
            <a:off x="7206537" y="3116819"/>
            <a:ext cx="771067" cy="86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C -0.00851 -0.03055 -0.01684 -0.06083 -0.03195 -0.08444 C -0.04705 -0.10805 -0.07153 -0.13027 -0.09028 -0.14222 C -0.10903 -0.15416 -0.12483 -0.15638 -0.14445 -0.15555 C -0.16407 -0.15472 -0.18664 -0.15 -0.20834 -0.13777 C -0.23004 -0.12555 -0.25973 -0.1025 -0.275 -0.08222 C -0.29028 -0.06194 -0.29601 -0.03083 -0.3 -0.01555 C -0.304 -0.00027 -0.30139 0.00417 -0.29862 0.00889 " pathEditMode="relative" ptsTypes="aaaaaaaA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61 0.00889 C -0.30139 -0.0225 -0.30417 -0.05361 -0.31111 -0.07555 C -0.31806 -0.0975 -0.32899 -0.11028 -0.34028 -0.12222 C -0.35156 -0.13416 -0.36528 -0.14222 -0.37917 -0.14666 C -0.39306 -0.15111 -0.40712 -0.15444 -0.42361 -0.14889 C -0.4401 -0.14333 -0.46319 -0.13028 -0.47778 -0.11333 C -0.49236 -0.09639 -0.50486 -0.06583 -0.51111 -0.04666 C -0.51736 -0.0275 -0.51632 -0.01278 -0.51528 0.00222 " pathEditMode="relative" ptsTypes="aaaaaaaA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528 0.00222 C -0.51615 -0.02473 -0.51684 -0.05139 -0.52223 -0.07334 C -0.52761 -0.09528 -0.53837 -0.11639 -0.54723 -0.12889 C -0.55608 -0.14139 -0.5658 -0.14556 -0.575 -0.14889 C -0.5842 -0.15223 -0.59358 -0.1525 -0.60278 -0.14889 C -0.61198 -0.14528 -0.62275 -0.13806 -0.63056 -0.12667 C -0.63837 -0.11528 -0.64514 -0.09695 -0.65 -0.08 C -0.65486 -0.06306 -0.65747 -0.04139 -0.65973 -0.02445 C -0.66198 -0.0075 -0.66302 0.00722 -0.66389 0.02222 " pathEditMode="relative" ptsTypes="aaaaaaaaA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" grpId="0" build="p"/>
      <p:bldP spid="696" grpId="0" build="p"/>
      <p:bldP spid="694" grpId="0" build="p"/>
      <p:bldP spid="623" grpId="0" build="p"/>
      <p:bldP spid="686" grpId="0" animBg="1"/>
      <p:bldP spid="686" grpId="1" animBg="1"/>
      <p:bldP spid="687" grpId="0" build="p"/>
      <p:bldP spid="687" grpId="1" build="allAtOnce"/>
      <p:bldP spid="689" grpId="0" build="p"/>
      <p:bldP spid="701" grpId="0" build="p"/>
      <p:bldP spid="704" grpId="0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120900" y="190500"/>
            <a:ext cx="6705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872 - 346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79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 b="8824"/>
              <a:stretch>
                <a:fillRect/>
              </a:stretch>
            </p:blipFill>
          </mc:Choice>
          <mc:Fallback>
            <p:blipFill>
              <a:blip r:embed="rId4"/>
              <a:srcRect b="8824"/>
              <a:stretch>
                <a:fillRect/>
              </a:stretch>
            </p:blipFill>
          </mc:Fallback>
        </mc:AlternateContent>
        <p:spPr bwMode="auto">
          <a:xfrm>
            <a:off x="1397000" y="2781300"/>
            <a:ext cx="17018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0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/>
              <a:stretch>
                <a:fillRect/>
              </a:stretch>
            </p:blipFill>
          </mc:Choice>
          <mc:Fallback>
            <p:blipFill>
              <a:blip r:embed="rId6"/>
              <a:srcRect/>
              <a:stretch>
                <a:fillRect/>
              </a:stretch>
            </p:blipFill>
          </mc:Fallback>
        </mc:AlternateContent>
        <p:spPr bwMode="auto">
          <a:xfrm>
            <a:off x="2616200" y="2781300"/>
            <a:ext cx="2501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1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rcRect t="17143"/>
              <a:stretch>
                <a:fillRect/>
              </a:stretch>
            </p:blipFill>
          </mc:Choice>
          <mc:Fallback>
            <p:blipFill>
              <a:blip r:embed="rId8"/>
              <a:srcRect t="17143"/>
              <a:stretch>
                <a:fillRect/>
              </a:stretch>
            </p:blipFill>
          </mc:Fallback>
        </mc:AlternateContent>
        <p:spPr bwMode="auto">
          <a:xfrm>
            <a:off x="4699000" y="3009900"/>
            <a:ext cx="31496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7" name="Text Placeholder 2"/>
          <p:cNvSpPr txBox="1">
            <a:spLocks/>
          </p:cNvSpPr>
          <p:nvPr/>
        </p:nvSpPr>
        <p:spPr bwMode="auto">
          <a:xfrm>
            <a:off x="7137400" y="44577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872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8" name="Text Placeholder 2"/>
          <p:cNvSpPr txBox="1">
            <a:spLocks/>
          </p:cNvSpPr>
          <p:nvPr/>
        </p:nvSpPr>
        <p:spPr bwMode="auto">
          <a:xfrm>
            <a:off x="5689600" y="33147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-300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89" name="Text Placeholder 2"/>
          <p:cNvSpPr txBox="1">
            <a:spLocks/>
          </p:cNvSpPr>
          <p:nvPr/>
        </p:nvSpPr>
        <p:spPr bwMode="auto">
          <a:xfrm>
            <a:off x="3225800" y="33909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-40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92" name="Cloud Callout 691"/>
          <p:cNvSpPr/>
          <p:nvPr/>
        </p:nvSpPr>
        <p:spPr>
          <a:xfrm>
            <a:off x="4800600" y="1485900"/>
            <a:ext cx="2209800" cy="1244600"/>
          </a:xfrm>
          <a:prstGeom prst="cloudCallout">
            <a:avLst>
              <a:gd name="adj1" fmla="val 62426"/>
              <a:gd name="adj2" fmla="val 12020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93" name="Text Placeholder 1"/>
          <p:cNvSpPr txBox="1">
            <a:spLocks/>
          </p:cNvSpPr>
          <p:nvPr/>
        </p:nvSpPr>
        <p:spPr bwMode="auto">
          <a:xfrm>
            <a:off x="4953000" y="16637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We’ll find the difference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by hopping </a:t>
            </a:r>
            <a:r>
              <a:rPr kumimoji="0" lang="en-US" sz="1400" b="0" i="0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back</a:t>
            </a:r>
            <a:r>
              <a:rPr lang="en-US" sz="1400" noProof="0" dirty="0" smtClean="0">
                <a:latin typeface="Orly's Font 2" pitchFamily="66" charset="0"/>
                <a:cs typeface="+mn-cs"/>
              </a:rPr>
              <a:t>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2" name="Group 46"/>
          <p:cNvGrpSpPr/>
          <p:nvPr/>
        </p:nvGrpSpPr>
        <p:grpSpPr>
          <a:xfrm>
            <a:off x="228600" y="4229100"/>
            <a:ext cx="8534400" cy="152400"/>
            <a:chOff x="228600" y="4229100"/>
            <a:chExt cx="8534400" cy="152400"/>
          </a:xfrm>
        </p:grpSpPr>
        <p:cxnSp>
          <p:nvCxnSpPr>
            <p:cNvPr id="695" name="Straight Arrow Connector 694"/>
            <p:cNvCxnSpPr/>
            <p:nvPr/>
          </p:nvCxnSpPr>
          <p:spPr>
            <a:xfrm>
              <a:off x="228600" y="4305300"/>
              <a:ext cx="85344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6" name="Oval 695"/>
            <p:cNvSpPr/>
            <p:nvPr/>
          </p:nvSpPr>
          <p:spPr>
            <a:xfrm>
              <a:off x="7594600" y="4229100"/>
              <a:ext cx="152400" cy="15240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697" name="Straight Connector 696"/>
          <p:cNvCxnSpPr/>
          <p:nvPr/>
        </p:nvCxnSpPr>
        <p:spPr>
          <a:xfrm>
            <a:off x="6578600" y="671512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8" name="Text Placeholder 2"/>
          <p:cNvSpPr txBox="1">
            <a:spLocks/>
          </p:cNvSpPr>
          <p:nvPr/>
        </p:nvSpPr>
        <p:spPr bwMode="auto">
          <a:xfrm>
            <a:off x="2413000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532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9" name="Cloud Callout 698"/>
          <p:cNvSpPr/>
          <p:nvPr/>
        </p:nvSpPr>
        <p:spPr>
          <a:xfrm>
            <a:off x="4495800" y="1231900"/>
            <a:ext cx="2209800" cy="1244600"/>
          </a:xfrm>
          <a:prstGeom prst="cloudCallout">
            <a:avLst>
              <a:gd name="adj1" fmla="val 68172"/>
              <a:gd name="adj2" fmla="val 140612"/>
            </a:avLst>
          </a:prstGeom>
          <a:solidFill>
            <a:schemeClr val="accent4"/>
          </a:solidFill>
          <a:ln w="38100">
            <a:solidFill>
              <a:srgbClr val="E86D1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00" name="Text Placeholder 1"/>
          <p:cNvSpPr txBox="1">
            <a:spLocks/>
          </p:cNvSpPr>
          <p:nvPr/>
        </p:nvSpPr>
        <p:spPr bwMode="auto">
          <a:xfrm>
            <a:off x="4610100" y="1448459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872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-300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572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cxnSp>
        <p:nvCxnSpPr>
          <p:cNvPr id="701" name="Straight Connector 700"/>
          <p:cNvCxnSpPr/>
          <p:nvPr/>
        </p:nvCxnSpPr>
        <p:spPr>
          <a:xfrm>
            <a:off x="6807200" y="673100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2" name="Cloud Callout 701"/>
          <p:cNvSpPr/>
          <p:nvPr/>
        </p:nvSpPr>
        <p:spPr>
          <a:xfrm>
            <a:off x="2895600" y="1155700"/>
            <a:ext cx="2209800" cy="1244600"/>
          </a:xfrm>
          <a:prstGeom prst="cloudCallout">
            <a:avLst>
              <a:gd name="adj1" fmla="val 26793"/>
              <a:gd name="adj2" fmla="val 117143"/>
            </a:avLst>
          </a:prstGeom>
          <a:solidFill>
            <a:schemeClr val="accent6"/>
          </a:solidFill>
          <a:ln w="381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03" name="Text Placeholder 1"/>
          <p:cNvSpPr txBox="1">
            <a:spLocks/>
          </p:cNvSpPr>
          <p:nvPr/>
        </p:nvSpPr>
        <p:spPr bwMode="auto">
          <a:xfrm>
            <a:off x="3048000" y="1308100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1400" dirty="0" smtClean="0">
                <a:latin typeface="Orly's Font 2" pitchFamily="66" charset="0"/>
                <a:cs typeface="+mn-cs"/>
              </a:rPr>
              <a:t>572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-  40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532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04" name="Text Placeholder 2"/>
          <p:cNvSpPr txBox="1">
            <a:spLocks/>
          </p:cNvSpPr>
          <p:nvPr/>
        </p:nvSpPr>
        <p:spPr bwMode="auto">
          <a:xfrm>
            <a:off x="4470400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572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5" name="Oval 704"/>
          <p:cNvSpPr/>
          <p:nvPr/>
        </p:nvSpPr>
        <p:spPr>
          <a:xfrm>
            <a:off x="5321300" y="190500"/>
            <a:ext cx="838200" cy="558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06" name="Straight Connector 705"/>
          <p:cNvCxnSpPr/>
          <p:nvPr/>
        </p:nvCxnSpPr>
        <p:spPr>
          <a:xfrm>
            <a:off x="7023100" y="673100"/>
            <a:ext cx="228600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7" name="Cloud Callout 706"/>
          <p:cNvSpPr/>
          <p:nvPr/>
        </p:nvSpPr>
        <p:spPr>
          <a:xfrm>
            <a:off x="1143000" y="1181100"/>
            <a:ext cx="2209800" cy="1244600"/>
          </a:xfrm>
          <a:prstGeom prst="cloudCallout">
            <a:avLst>
              <a:gd name="adj1" fmla="val 14149"/>
              <a:gd name="adj2" fmla="val 13653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08" name="Text Placeholder 1"/>
          <p:cNvSpPr txBox="1">
            <a:spLocks/>
          </p:cNvSpPr>
          <p:nvPr/>
        </p:nvSpPr>
        <p:spPr bwMode="auto">
          <a:xfrm>
            <a:off x="1219200" y="1423059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1400" dirty="0" smtClean="0">
                <a:latin typeface="Orly's Font 2" pitchFamily="66" charset="0"/>
                <a:cs typeface="+mn-cs"/>
              </a:rPr>
              <a:t>532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-   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526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10" name="Text Placeholder 2"/>
          <p:cNvSpPr txBox="1">
            <a:spLocks/>
          </p:cNvSpPr>
          <p:nvPr/>
        </p:nvSpPr>
        <p:spPr bwMode="auto">
          <a:xfrm>
            <a:off x="2286000" y="1449169"/>
            <a:ext cx="4343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rgbClr val="E86D1F"/>
                </a:solidFill>
                <a:latin typeface="Orly's Font 2" pitchFamily="66" charset="0"/>
              </a:rPr>
              <a:t>872 - 346 = 526</a:t>
            </a:r>
            <a:endParaRPr lang="en-US" sz="36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711" name="Rectangle 710"/>
          <p:cNvSpPr/>
          <p:nvPr/>
        </p:nvSpPr>
        <p:spPr>
          <a:xfrm>
            <a:off x="2235200" y="1333500"/>
            <a:ext cx="4419600" cy="914400"/>
          </a:xfrm>
          <a:prstGeom prst="rect">
            <a:avLst/>
          </a:prstGeom>
          <a:noFill/>
          <a:ln w="571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1181100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526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24365" t="27404" r="26904" b="20673"/>
              <a:stretch>
                <a:fillRect/>
              </a:stretch>
            </p:blipFill>
          </mc:Choice>
          <mc:Fallback>
            <p:blipFill>
              <a:blip r:embed="rId10"/>
              <a:srcRect l="24365" t="27404" r="26904" b="20673"/>
              <a:stretch>
                <a:fillRect/>
              </a:stretch>
            </p:blipFill>
          </mc:Fallback>
        </mc:AlternateContent>
        <p:spPr bwMode="auto">
          <a:xfrm rot="799886">
            <a:off x="7239721" y="3468108"/>
            <a:ext cx="771067" cy="86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1587500" y="33909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  <a:latin typeface="Orly's Font 2" pitchFamily="66" charset="0"/>
              </a:rPr>
              <a:t>-6</a:t>
            </a:r>
            <a:endParaRPr lang="en-US" dirty="0">
              <a:solidFill>
                <a:schemeClr val="accent2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C -0.00851 -0.03055 -0.01684 -0.06083 -0.03195 -0.08444 C -0.04705 -0.10805 -0.07153 -0.13027 -0.09028 -0.14222 C -0.10903 -0.15416 -0.12483 -0.15638 -0.14445 -0.15555 C -0.16407 -0.15472 -0.18664 -0.15 -0.20834 -0.13777 C -0.23004 -0.12555 -0.25973 -0.1025 -0.275 -0.08222 C -0.29028 -0.06194 -0.29601 -0.03083 -0.3 -0.01555 C -0.304 -0.00027 -0.30139 0.00417 -0.29862 0.00889 " pathEditMode="relative" ptsTypes="aaaaaaaA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61 0.00889 C -0.30139 -0.0225 -0.30417 -0.05361 -0.31111 -0.07555 C -0.31806 -0.0975 -0.32899 -0.11028 -0.34028 -0.12222 C -0.35156 -0.13416 -0.36528 -0.14222 -0.37917 -0.14666 C -0.39306 -0.15111 -0.40712 -0.15444 -0.42361 -0.14889 C -0.4401 -0.14333 -0.46319 -0.13028 -0.47778 -0.11333 C -0.49236 -0.09639 -0.50486 -0.06583 -0.51111 -0.04666 C -0.51736 -0.0275 -0.51632 -0.01278 -0.51528 0.00222 " pathEditMode="relative" ptsTypes="aaaaaaaA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528 0.00222 C -0.51615 -0.02473 -0.51684 -0.05139 -0.52223 -0.07334 C -0.52761 -0.09528 -0.53837 -0.11639 -0.54723 -0.12889 C -0.55608 -0.14139 -0.5658 -0.14556 -0.575 -0.14889 C -0.5842 -0.15223 -0.59358 -0.1525 -0.60278 -0.14889 C -0.61198 -0.14528 -0.62275 -0.13806 -0.63056 -0.12667 C -0.63837 -0.11528 -0.64514 -0.09695 -0.65 -0.08 C -0.65486 -0.06306 -0.65747 -0.04139 -0.65973 -0.02445 C -0.66198 -0.0075 -0.66302 0.00722 -0.66389 0.02222 " pathEditMode="relative" ptsTypes="aaaaaaaaA">
                                      <p:cBhvr>
                                        <p:cTn id="1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87" grpId="0" build="p"/>
      <p:bldP spid="688" grpId="0" build="p"/>
      <p:bldP spid="689" grpId="0" build="p"/>
      <p:bldP spid="692" grpId="0" animBg="1"/>
      <p:bldP spid="692" grpId="1" animBg="1"/>
      <p:bldP spid="693" grpId="0" build="p"/>
      <p:bldP spid="693" grpId="1" build="allAtOnce"/>
      <p:bldP spid="698" grpId="0" build="p"/>
      <p:bldP spid="699" grpId="0" animBg="1"/>
      <p:bldP spid="699" grpId="1" animBg="1"/>
      <p:bldP spid="700" grpId="0" build="p"/>
      <p:bldP spid="700" grpId="1" build="allAtOnce"/>
      <p:bldP spid="702" grpId="0" animBg="1"/>
      <p:bldP spid="702" grpId="1" animBg="1"/>
      <p:bldP spid="703" grpId="0" build="p"/>
      <p:bldP spid="703" grpId="1" build="allAtOnce"/>
      <p:bldP spid="704" grpId="0" build="p"/>
      <p:bldP spid="705" grpId="0" animBg="1"/>
      <p:bldP spid="705" grpId="1" animBg="1"/>
      <p:bldP spid="707" grpId="0" animBg="1"/>
      <p:bldP spid="707" grpId="1" animBg="1"/>
      <p:bldP spid="708" grpId="0" build="p"/>
      <p:bldP spid="708" grpId="1" build="allAtOnce"/>
      <p:bldP spid="710" grpId="0" build="p"/>
      <p:bldP spid="711" grpId="0" animBg="1"/>
      <p:bldP spid="37" grpId="0" build="p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883503"/>
            <a:ext cx="822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Thinking you can only hop based on </a:t>
            </a:r>
            <a:b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</a:b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place value from hundreds down to ones.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371600" y="2476500"/>
            <a:ext cx="6438900" cy="1765300"/>
            <a:chOff x="1295400" y="2692400"/>
            <a:chExt cx="6438900" cy="1765300"/>
          </a:xfrm>
        </p:grpSpPr>
        <p:pic>
          <p:nvPicPr>
            <p:cNvPr id="27" name="Picture 5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3"/>
                <a:srcRect b="8824"/>
                <a:stretch>
                  <a:fillRect/>
                </a:stretch>
              </p:blipFill>
            </mc:Choice>
            <mc:Fallback>
              <p:blipFill>
                <a:blip r:embed="rId4"/>
                <a:srcRect b="8824"/>
                <a:stretch>
                  <a:fillRect/>
                </a:stretch>
              </p:blipFill>
            </mc:Fallback>
          </mc:AlternateContent>
          <p:spPr bwMode="auto">
            <a:xfrm>
              <a:off x="1295400" y="2705100"/>
              <a:ext cx="1701800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1600200" y="3289300"/>
              <a:ext cx="1066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2"/>
                  </a:solidFill>
                  <a:latin typeface="Orly's Font 2" pitchFamily="66" charset="0"/>
                </a:rPr>
                <a:t>-4</a:t>
              </a:r>
              <a:endParaRPr lang="en-US" dirty="0">
                <a:solidFill>
                  <a:schemeClr val="accent2"/>
                </a:solidFill>
                <a:latin typeface="Orly's Font 2" pitchFamily="66" charset="0"/>
              </a:endParaRPr>
            </a:p>
          </p:txBody>
        </p:sp>
        <p:pic>
          <p:nvPicPr>
            <p:cNvPr id="29" name="Picture 4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5"/>
                <a:srcRect/>
                <a:stretch>
                  <a:fillRect/>
                </a:stretch>
              </p:blipFill>
            </mc:Choice>
            <mc:Fallback>
              <p:blipFill>
                <a:blip r:embed="rId6"/>
                <a:srcRect/>
                <a:stretch>
                  <a:fillRect/>
                </a:stretch>
              </p:blipFill>
            </mc:Fallback>
          </mc:AlternateContent>
          <p:spPr bwMode="auto">
            <a:xfrm>
              <a:off x="2514600" y="2692400"/>
              <a:ext cx="2501900" cy="173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Text Placeholder 2"/>
            <p:cNvSpPr txBox="1">
              <a:spLocks/>
            </p:cNvSpPr>
            <p:nvPr/>
          </p:nvSpPr>
          <p:spPr bwMode="auto">
            <a:xfrm>
              <a:off x="3200400" y="3238500"/>
              <a:ext cx="1066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6"/>
                  </a:solidFill>
                  <a:latin typeface="Orly's Font 2" pitchFamily="66" charset="0"/>
                </a:rPr>
                <a:t>-30</a:t>
              </a:r>
              <a:endParaRPr lang="en-US" dirty="0">
                <a:solidFill>
                  <a:schemeClr val="accent6"/>
                </a:solidFill>
                <a:latin typeface="Orly's Font 2" pitchFamily="66" charset="0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mc:AlternateContent xmlns:mc="http://schemas.openxmlformats.org/markup-compatibility/2006">
            <mc:Choice xmlns:ma="http://schemas.microsoft.com/office/mac/drawingml/2008/main" xmlns:mv="urn:schemas-microsoft-com:mac:vml" xmlns="" Requires="ma">
              <p:blipFill>
                <a:blip r:embed="rId7"/>
                <a:srcRect t="17143"/>
                <a:stretch>
                  <a:fillRect/>
                </a:stretch>
              </p:blipFill>
            </mc:Choice>
            <mc:Fallback>
              <p:blipFill>
                <a:blip r:embed="rId8"/>
                <a:srcRect t="17143"/>
                <a:stretch>
                  <a:fillRect/>
                </a:stretch>
              </p:blipFill>
            </mc:Fallback>
          </mc:AlternateContent>
          <p:spPr bwMode="auto">
            <a:xfrm>
              <a:off x="4584700" y="2984500"/>
              <a:ext cx="3149600" cy="147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Text Placeholder 2"/>
            <p:cNvSpPr txBox="1">
              <a:spLocks/>
            </p:cNvSpPr>
            <p:nvPr/>
          </p:nvSpPr>
          <p:spPr bwMode="auto">
            <a:xfrm>
              <a:off x="5575300" y="3304520"/>
              <a:ext cx="1066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accent3"/>
                  </a:solidFill>
                  <a:latin typeface="Orly's Font 2" pitchFamily="66" charset="0"/>
                </a:rPr>
                <a:t>-200</a:t>
              </a:r>
              <a:endParaRPr lang="en-US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60" name="Text Placeholder 2"/>
          <p:cNvSpPr txBox="1">
            <a:spLocks/>
          </p:cNvSpPr>
          <p:nvPr/>
        </p:nvSpPr>
        <p:spPr bwMode="auto">
          <a:xfrm>
            <a:off x="7086600" y="4173260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559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1143000" y="42291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934200" y="454408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-234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4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 b="8824"/>
              <a:stretch>
                <a:fillRect/>
              </a:stretch>
            </p:blipFill>
          </mc:Choice>
          <mc:Fallback>
            <p:blipFill>
              <a:blip r:embed="rId4"/>
              <a:srcRect b="8824"/>
              <a:stretch>
                <a:fillRect/>
              </a:stretch>
            </p:blipFill>
          </mc:Fallback>
        </mc:AlternateContent>
        <p:spPr bwMode="auto">
          <a:xfrm>
            <a:off x="6159500" y="2501900"/>
            <a:ext cx="17018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6464300" y="30861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  <a:latin typeface="Orly's Font 2" pitchFamily="66" charset="0"/>
              </a:rPr>
              <a:t>-4</a:t>
            </a:r>
            <a:endParaRPr lang="en-US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7391400" y="4989512"/>
            <a:ext cx="2540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32700" y="4989512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848600" y="4989512"/>
            <a:ext cx="228600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5943600" y="42291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555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1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rcRect t="17143"/>
              <a:stretch>
                <a:fillRect/>
              </a:stretch>
            </p:blipFill>
          </mc:Choice>
          <mc:Fallback>
            <p:blipFill>
              <a:blip r:embed="rId8"/>
              <a:srcRect t="17143"/>
              <a:stretch>
                <a:fillRect/>
              </a:stretch>
            </p:blipFill>
          </mc:Fallback>
        </mc:AlternateContent>
        <p:spPr bwMode="auto">
          <a:xfrm>
            <a:off x="3441700" y="2755900"/>
            <a:ext cx="31496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4432300" y="307592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251200" y="42291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74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/>
              <a:stretch>
                <a:fillRect/>
              </a:stretch>
            </p:blipFill>
          </mc:Choice>
          <mc:Fallback>
            <p:blipFill>
              <a:blip r:embed="rId6"/>
              <a:srcRect/>
              <a:stretch>
                <a:fillRect/>
              </a:stretch>
            </p:blipFill>
          </mc:Fallback>
        </mc:AlternateContent>
        <p:spPr bwMode="auto">
          <a:xfrm>
            <a:off x="1371600" y="2476500"/>
            <a:ext cx="2501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2057400" y="30226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-30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grpSp>
        <p:nvGrpSpPr>
          <p:cNvPr id="41" name="Group 22"/>
          <p:cNvGrpSpPr/>
          <p:nvPr/>
        </p:nvGrpSpPr>
        <p:grpSpPr>
          <a:xfrm>
            <a:off x="457200" y="3949700"/>
            <a:ext cx="8077200" cy="152400"/>
            <a:chOff x="457200" y="3660120"/>
            <a:chExt cx="8077200" cy="152400"/>
          </a:xfrm>
        </p:grpSpPr>
        <p:cxnSp>
          <p:nvCxnSpPr>
            <p:cNvPr id="42" name="Straight Arrow Connector 41"/>
            <p:cNvCxnSpPr/>
            <p:nvPr/>
          </p:nvCxnSpPr>
          <p:spPr>
            <a:xfrm>
              <a:off x="457200" y="3736320"/>
              <a:ext cx="80772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7543800" y="3660120"/>
              <a:ext cx="152400" cy="15240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63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24365" t="27404" r="26904" b="20673"/>
              <a:stretch>
                <a:fillRect/>
              </a:stretch>
            </p:blipFill>
          </mc:Choice>
          <mc:Fallback>
            <p:blipFill>
              <a:blip r:embed="rId10"/>
              <a:srcRect l="24365" t="27404" r="26904" b="20673"/>
              <a:stretch>
                <a:fillRect/>
              </a:stretch>
            </p:blipFill>
          </mc:Fallback>
        </mc:AlternateContent>
        <p:spPr bwMode="auto">
          <a:xfrm rot="799886">
            <a:off x="7206537" y="3193019"/>
            <a:ext cx="771067" cy="86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C -0.00104 -0.02861 -0.00209 -0.05694 -0.00695 -0.07778 C -0.01181 -0.09861 -0.02084 -0.11417 -0.02917 -0.12444 C -0.0375 -0.13472 -0.0474 -0.13861 -0.05695 -0.14 C -0.0665 -0.14139 -0.07761 -0.13917 -0.08611 -0.13333 C -0.09462 -0.1275 -0.10157 -0.1175 -0.10834 -0.10444 C -0.11511 -0.09139 -0.1224 -0.07222 -0.12639 -0.05556 C -0.13039 -0.03889 -0.13125 -0.02167 -0.13195 -0.00444 " pathEditMode="relative" ptsTypes="aaaaaaaA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95 -0.00444 C -0.13976 -0.02916 -0.1474 -0.05361 -0.15972 -0.07333 C -0.17205 -0.09305 -0.18976 -0.11 -0.20556 -0.12222 C -0.22136 -0.13444 -0.23629 -0.1425 -0.25417 -0.14666 C -0.27205 -0.15083 -0.29462 -0.15083 -0.3125 -0.14666 C -0.33038 -0.1425 -0.34584 -0.13361 -0.36111 -0.12222 C -0.37639 -0.11083 -0.39358 -0.0925 -0.40417 -0.07777 C -0.41476 -0.06305 -0.42101 -0.04583 -0.425 -0.03333 C -0.429 -0.02083 -0.42847 -0.01166 -0.42778 -0.00222 " pathEditMode="relative" ptsTypes="aaaaaaaaA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778 -0.00222 C -0.43021 -0.01861 -0.43247 -0.03472 -0.43889 -0.05111 C -0.44531 -0.06749 -0.45625 -0.08666 -0.46667 -0.09999 C -0.47709 -0.11333 -0.48906 -0.12416 -0.50139 -0.13111 C -0.51372 -0.13805 -0.52587 -0.14222 -0.54028 -0.14222 C -0.55469 -0.14222 -0.57379 -0.13888 -0.5875 -0.13111 C -0.60122 -0.12333 -0.61302 -0.10861 -0.62222 -0.09555 C -0.63143 -0.08249 -0.63802 -0.06916 -0.64306 -0.05333 C -0.64809 -0.03749 -0.65052 -0.01888 -0.65278 8.88889E-6 " pathEditMode="relative" ptsTypes="aaaaaaaaA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0" grpId="0" build="p"/>
      <p:bldP spid="61" grpId="0" build="p"/>
      <p:bldP spid="61" grpId="1" build="allAtOnce"/>
      <p:bldP spid="62" grpId="0" build="p"/>
      <p:bldP spid="65" grpId="0" build="p"/>
      <p:bldP spid="70" grpId="0" build="p"/>
      <p:bldP spid="72" grpId="0" build="p"/>
      <p:bldP spid="73" grpId="0" build="p"/>
      <p:bldP spid="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Cloud Callout 691"/>
          <p:cNvSpPr/>
          <p:nvPr/>
        </p:nvSpPr>
        <p:spPr>
          <a:xfrm>
            <a:off x="1066800" y="1485900"/>
            <a:ext cx="2286000" cy="1295400"/>
          </a:xfrm>
          <a:prstGeom prst="cloudCallout">
            <a:avLst>
              <a:gd name="adj1" fmla="val -55486"/>
              <a:gd name="adj2" fmla="val 10570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93" name="Text Placeholder 1"/>
          <p:cNvSpPr txBox="1">
            <a:spLocks/>
          </p:cNvSpPr>
          <p:nvPr/>
        </p:nvSpPr>
        <p:spPr bwMode="auto">
          <a:xfrm>
            <a:off x="1219200" y="1737836"/>
            <a:ext cx="2070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dirty="0" smtClean="0">
                <a:latin typeface="Orly's Font 2" pitchFamily="66" charset="0"/>
                <a:cs typeface="+mn-cs"/>
              </a:rPr>
              <a:t>We’ll find the difference by hopping </a:t>
            </a:r>
            <a:r>
              <a:rPr lang="en-US" sz="1400" u="sng" dirty="0" smtClean="0">
                <a:latin typeface="Orly's Font 2" pitchFamily="66" charset="0"/>
                <a:cs typeface="+mn-cs"/>
              </a:rPr>
              <a:t>up</a:t>
            </a:r>
            <a:r>
              <a:rPr lang="en-US" sz="1400" dirty="0" smtClean="0">
                <a:latin typeface="Orly's Font 2" pitchFamily="66" charset="0"/>
                <a:cs typeface="+mn-cs"/>
              </a:rPr>
              <a:t>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02" name="Cloud Callout 701"/>
          <p:cNvSpPr/>
          <p:nvPr/>
        </p:nvSpPr>
        <p:spPr>
          <a:xfrm>
            <a:off x="3124200" y="1257300"/>
            <a:ext cx="2209800" cy="1244600"/>
          </a:xfrm>
          <a:prstGeom prst="cloudCallout">
            <a:avLst>
              <a:gd name="adj1" fmla="val -22058"/>
              <a:gd name="adj2" fmla="val 117141"/>
            </a:avLst>
          </a:prstGeom>
          <a:solidFill>
            <a:schemeClr val="accent6"/>
          </a:solidFill>
          <a:ln w="381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99" name="Cloud Callout 698"/>
          <p:cNvSpPr/>
          <p:nvPr/>
        </p:nvSpPr>
        <p:spPr>
          <a:xfrm>
            <a:off x="1066800" y="1460500"/>
            <a:ext cx="2209800" cy="1244600"/>
          </a:xfrm>
          <a:prstGeom prst="cloudCallout">
            <a:avLst>
              <a:gd name="adj1" fmla="val -50219"/>
              <a:gd name="adj2" fmla="val 123265"/>
            </a:avLst>
          </a:prstGeom>
          <a:solidFill>
            <a:schemeClr val="accent4"/>
          </a:solidFill>
          <a:ln w="38100">
            <a:solidFill>
              <a:srgbClr val="E86D1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00" name="Text Placeholder 1"/>
          <p:cNvSpPr txBox="1">
            <a:spLocks/>
          </p:cNvSpPr>
          <p:nvPr/>
        </p:nvSpPr>
        <p:spPr bwMode="auto">
          <a:xfrm>
            <a:off x="3200400" y="1485900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871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+  30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901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pic>
        <p:nvPicPr>
          <p:cNvPr id="680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3365500" y="2794000"/>
            <a:ext cx="2501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1" name="Picture 3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t="17143"/>
              <a:stretch>
                <a:fillRect/>
              </a:stretch>
            </p:blipFill>
          </mc:Choice>
          <mc:Fallback>
            <p:blipFill>
              <a:blip r:embed="rId6"/>
              <a:srcRect t="17143"/>
              <a:stretch>
                <a:fillRect/>
              </a:stretch>
            </p:blipFill>
          </mc:Fallback>
        </mc:AlternateContent>
        <p:spPr bwMode="auto">
          <a:xfrm>
            <a:off x="482600" y="3060700"/>
            <a:ext cx="33528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6" name="Text Placeholder 2"/>
          <p:cNvSpPr txBox="1">
            <a:spLocks/>
          </p:cNvSpPr>
          <p:nvPr/>
        </p:nvSpPr>
        <p:spPr bwMode="auto">
          <a:xfrm>
            <a:off x="254412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671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7" name="Text Placeholder 2"/>
          <p:cNvSpPr txBox="1">
            <a:spLocks/>
          </p:cNvSpPr>
          <p:nvPr/>
        </p:nvSpPr>
        <p:spPr bwMode="auto">
          <a:xfrm>
            <a:off x="6781800" y="44577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921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8" name="Text Placeholder 2"/>
          <p:cNvSpPr txBox="1">
            <a:spLocks/>
          </p:cNvSpPr>
          <p:nvPr/>
        </p:nvSpPr>
        <p:spPr bwMode="auto">
          <a:xfrm>
            <a:off x="3124200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871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4" name="Text Placeholder 2"/>
          <p:cNvSpPr txBox="1">
            <a:spLocks/>
          </p:cNvSpPr>
          <p:nvPr/>
        </p:nvSpPr>
        <p:spPr bwMode="auto">
          <a:xfrm>
            <a:off x="5181600" y="44577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901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7" name="Cloud Callout 706"/>
          <p:cNvSpPr/>
          <p:nvPr/>
        </p:nvSpPr>
        <p:spPr>
          <a:xfrm>
            <a:off x="6324600" y="1181100"/>
            <a:ext cx="2209800" cy="1244600"/>
          </a:xfrm>
          <a:prstGeom prst="cloudCallout">
            <a:avLst>
              <a:gd name="adj1" fmla="val -793"/>
              <a:gd name="adj2" fmla="val 121224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08" name="Text Placeholder 1"/>
          <p:cNvSpPr txBox="1">
            <a:spLocks/>
          </p:cNvSpPr>
          <p:nvPr/>
        </p:nvSpPr>
        <p:spPr bwMode="auto">
          <a:xfrm>
            <a:off x="6400800" y="1333500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921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+   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926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5448300" y="2794000"/>
            <a:ext cx="2095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7937500" y="44577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926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3" name="Text Placeholder 1"/>
          <p:cNvSpPr txBox="1">
            <a:spLocks/>
          </p:cNvSpPr>
          <p:nvPr/>
        </p:nvSpPr>
        <p:spPr bwMode="auto">
          <a:xfrm>
            <a:off x="1143000" y="1702459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</a:t>
            </a:r>
            <a:r>
              <a:rPr lang="en-US" sz="1400" dirty="0" smtClean="0">
                <a:latin typeface="Orly's Font 2" pitchFamily="66" charset="0"/>
                <a:cs typeface="+mn-cs"/>
              </a:rPr>
              <a:t>671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+  200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87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8" name="Cloud Callout 37"/>
          <p:cNvSpPr/>
          <p:nvPr/>
        </p:nvSpPr>
        <p:spPr>
          <a:xfrm>
            <a:off x="4419600" y="1333500"/>
            <a:ext cx="2209800" cy="1244600"/>
          </a:xfrm>
          <a:prstGeom prst="cloudCallout">
            <a:avLst>
              <a:gd name="adj1" fmla="val 7827"/>
              <a:gd name="adj2" fmla="val 109999"/>
            </a:avLst>
          </a:prstGeom>
          <a:solidFill>
            <a:schemeClr val="accent6"/>
          </a:solidFill>
          <a:ln w="381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9" name="Text Placeholder 1"/>
          <p:cNvSpPr txBox="1">
            <a:spLocks/>
          </p:cNvSpPr>
          <p:nvPr/>
        </p:nvSpPr>
        <p:spPr bwMode="auto">
          <a:xfrm>
            <a:off x="4572000" y="1562100"/>
            <a:ext cx="1905000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901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u="sng" dirty="0" smtClean="0">
                <a:latin typeface="Orly's Font 2" pitchFamily="66" charset="0"/>
                <a:cs typeface="+mn-cs"/>
              </a:rPr>
              <a:t>+  20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</a:t>
            </a:r>
            <a:r>
              <a:rPr lang="en-US" sz="1400" dirty="0" smtClean="0">
                <a:latin typeface="Orly's Font 2" pitchFamily="66" charset="0"/>
                <a:cs typeface="+mn-cs"/>
              </a:rPr>
              <a:t>92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pic>
        <p:nvPicPr>
          <p:cNvPr id="679" name="Picture 5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rcRect b="8824"/>
              <a:stretch>
                <a:fillRect/>
              </a:stretch>
            </p:blipFill>
          </mc:Choice>
          <mc:Fallback>
            <p:blipFill>
              <a:blip r:embed="rId8"/>
              <a:srcRect b="8824"/>
              <a:stretch>
                <a:fillRect/>
              </a:stretch>
            </p:blipFill>
          </mc:Fallback>
        </mc:AlternateContent>
        <p:spPr bwMode="auto">
          <a:xfrm>
            <a:off x="7150100" y="2806700"/>
            <a:ext cx="16002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1" name="Picture 690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 l="21320" t="28846" r="26903" b="22115"/>
              <a:stretch>
                <a:fillRect/>
              </a:stretch>
            </p:blipFill>
          </mc:Choice>
          <mc:Fallback>
            <p:blipFill>
              <a:blip r:embed="rId10"/>
              <a:srcRect l="21320" t="28846" r="26903" b="22115"/>
              <a:stretch>
                <a:fillRect/>
              </a:stretch>
            </p:blipFill>
          </mc:Fallback>
        </mc:AlternateContent>
        <p:spPr bwMode="auto">
          <a:xfrm rot="20419922">
            <a:off x="127206" y="336529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6" name="Straight Connector 45"/>
          <p:cNvCxnSpPr/>
          <p:nvPr/>
        </p:nvCxnSpPr>
        <p:spPr>
          <a:xfrm>
            <a:off x="1600200" y="2286000"/>
            <a:ext cx="838200" cy="1588"/>
          </a:xfrm>
          <a:prstGeom prst="line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1143000" y="2286000"/>
            <a:ext cx="182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10" name="Text Placeholder 2"/>
          <p:cNvSpPr txBox="1">
            <a:spLocks/>
          </p:cNvSpPr>
          <p:nvPr/>
        </p:nvSpPr>
        <p:spPr bwMode="auto">
          <a:xfrm>
            <a:off x="1828800" y="2019300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rgbClr val="E86D1F"/>
                </a:solidFill>
                <a:latin typeface="Orly's Font 2" pitchFamily="66" charset="0"/>
              </a:rPr>
              <a:t>926 - 671 = 255</a:t>
            </a:r>
            <a:endParaRPr lang="en-US" sz="36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981200" y="1943100"/>
            <a:ext cx="4343400" cy="762000"/>
          </a:xfrm>
          <a:prstGeom prst="rect">
            <a:avLst/>
          </a:prstGeom>
          <a:noFill/>
          <a:ln w="571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6" name="Oval 695"/>
          <p:cNvSpPr/>
          <p:nvPr/>
        </p:nvSpPr>
        <p:spPr>
          <a:xfrm>
            <a:off x="635412" y="4229100"/>
            <a:ext cx="152400" cy="1524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95" name="Straight Arrow Connector 694"/>
          <p:cNvCxnSpPr/>
          <p:nvPr/>
        </p:nvCxnSpPr>
        <p:spPr>
          <a:xfrm>
            <a:off x="228600" y="4305300"/>
            <a:ext cx="88392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8445500" y="4229100"/>
            <a:ext cx="152400" cy="1524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2209800" y="190500"/>
            <a:ext cx="6705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Solve 926 - 671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5181600" y="165100"/>
            <a:ext cx="838200" cy="558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6324600" y="139700"/>
            <a:ext cx="838200" cy="558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8" name="Text Placeholder 2"/>
          <p:cNvSpPr txBox="1">
            <a:spLocks/>
          </p:cNvSpPr>
          <p:nvPr/>
        </p:nvSpPr>
        <p:spPr bwMode="auto">
          <a:xfrm>
            <a:off x="1625600" y="34163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+200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89" name="Text Placeholder 2"/>
          <p:cNvSpPr txBox="1">
            <a:spLocks/>
          </p:cNvSpPr>
          <p:nvPr/>
        </p:nvSpPr>
        <p:spPr bwMode="auto">
          <a:xfrm>
            <a:off x="4064000" y="34798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+30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90" name="Text Placeholder 2"/>
          <p:cNvSpPr txBox="1">
            <a:spLocks/>
          </p:cNvSpPr>
          <p:nvPr/>
        </p:nvSpPr>
        <p:spPr bwMode="auto">
          <a:xfrm>
            <a:off x="7391400" y="34925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2"/>
                </a:solidFill>
                <a:latin typeface="Orly's Font 2" pitchFamily="66" charset="0"/>
              </a:rPr>
              <a:t>+5</a:t>
            </a:r>
            <a:endParaRPr lang="en-US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5981700" y="34798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+20</a:t>
            </a:r>
            <a:endParaRPr lang="en-US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36" name="Cloud Callout 35"/>
          <p:cNvSpPr/>
          <p:nvPr/>
        </p:nvSpPr>
        <p:spPr>
          <a:xfrm>
            <a:off x="6096000" y="800100"/>
            <a:ext cx="2209800" cy="1244600"/>
          </a:xfrm>
          <a:prstGeom prst="cloudCallout">
            <a:avLst>
              <a:gd name="adj1" fmla="val 56103"/>
              <a:gd name="adj2" fmla="val 15081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1" name="Text Placeholder 1"/>
          <p:cNvSpPr txBox="1">
            <a:spLocks/>
          </p:cNvSpPr>
          <p:nvPr/>
        </p:nvSpPr>
        <p:spPr bwMode="auto">
          <a:xfrm>
            <a:off x="6172200" y="1003300"/>
            <a:ext cx="1905000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So, if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671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+ 255 = 926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400" baseline="0" dirty="0" smtClean="0">
                <a:latin typeface="Orly's Font 2" pitchFamily="66" charset="0"/>
                <a:cs typeface="+mn-cs"/>
              </a:rPr>
              <a:t>Then…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C 0.01319 -0.02722 0.02639 -0.05417 0.04583 -0.07555 C 0.06528 -0.09694 0.09497 -0.11805 0.11667 -0.12889 C 0.13837 -0.13972 0.15694 -0.14 0.17639 -0.14 C 0.19583 -0.14 0.21389 -0.13778 0.23316 -0.12889 C 0.25243 -0.12 0.27604 -0.10361 0.29167 -0.08667 C 0.30712 -0.06972 0.31962 -0.0425 0.32639 -0.02667 C 0.33316 -0.01083 0.33247 -0.00111 0.33194 0.00889 " pathEditMode="relative" ptsTypes="aaaaaaaA">
                                      <p:cBhvr>
                                        <p:cTn id="105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194 0.00889 C 0.33472 -0.01667 0.33767 -0.04195 0.34306 -0.05778 C 0.34844 -0.07361 0.35538 -0.07778 0.36389 -0.08667 C 0.3724 -0.09556 0.38125 -0.10472 0.39444 -0.11111 C 0.40764 -0.1175 0.4276 -0.12445 0.44306 -0.12445 C 0.45851 -0.12445 0.47378 -0.11889 0.4875 -0.11111 C 0.50122 -0.10333 0.51458 -0.09111 0.525 -0.07778 C 0.53542 -0.06445 0.54514 -0.04361 0.55 -0.03111 C 0.55486 -0.01861 0.55451 -0.01056 0.55417 -0.00222 " pathEditMode="relative" ptsTypes="aaaaaaaaA">
                                      <p:cBhvr>
                                        <p:cTn id="148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417 -0.00223 C 0.55799 -0.02 0.5618 -0.03778 0.56944 -0.05556 C 0.57708 -0.07334 0.58802 -0.0975 0.6 -0.10889 C 0.61198 -0.12028 0.62795 -0.12361 0.64167 -0.12445 C 0.65538 -0.12528 0.66996 -0.12139 0.68194 -0.11334 C 0.69392 -0.10528 0.70538 -0.08778 0.71389 -0.07556 C 0.72239 -0.06334 0.72917 -0.05223 0.73333 -0.04 C 0.7375 -0.02778 0.73819 -0.015 0.73889 -0.00223 " pathEditMode="relative" ptsTypes="aaaaaaaA">
                                      <p:cBhvr>
                                        <p:cTn id="191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3889 -0.00223 C 0.74097 -0.02223 0.74306 -0.04195 0.74722 -0.05778 C 0.75139 -0.07361 0.75747 -0.0875 0.76389 -0.09778 C 0.77031 -0.10806 0.7783 -0.11556 0.78611 -0.12 C 0.79392 -0.12445 0.80278 -0.12556 0.81111 -0.12445 C 0.81944 -0.12334 0.8283 -0.12084 0.83611 -0.11334 C 0.84392 -0.10584 0.85278 -0.09139 0.85833 -0.08 C 0.86389 -0.06861 0.86615 -0.05806 0.86944 -0.04445 C 0.87274 -0.03084 0.87517 -0.01445 0.87778 0.00222 " pathEditMode="relative" ptsTypes="aaaaaaaaA">
                                      <p:cBhvr>
                                        <p:cTn id="234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025 -0.42667 " pathEditMode="relative" ptsTypes="AA">
                                      <p:cBhvr>
                                        <p:cTn id="246" dur="500" fill="hold"/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8333 -0.38666 " pathEditMode="relative" ptsTypes="AA">
                                      <p:cBhvr>
                                        <p:cTn id="250" dur="500" fill="hold"/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49166 -0.33333 " pathEditMode="relative" ptsTypes="AA">
                                      <p:cBhvr>
                                        <p:cTn id="25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63334 -0.28 " pathEditMode="relative" ptsTypes="AA">
                                      <p:cBhvr>
                                        <p:cTn id="258" dur="500" fill="hold"/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2" grpId="1" animBg="1"/>
      <p:bldP spid="693" grpId="0" build="p"/>
      <p:bldP spid="693" grpId="1" build="allAtOnce"/>
      <p:bldP spid="702" grpId="0" animBg="1"/>
      <p:bldP spid="702" grpId="1" animBg="1"/>
      <p:bldP spid="699" grpId="0" animBg="1"/>
      <p:bldP spid="699" grpId="1" animBg="1"/>
      <p:bldP spid="700" grpId="0" build="p"/>
      <p:bldP spid="700" grpId="1" build="allAtOnce"/>
      <p:bldP spid="686" grpId="0" build="p"/>
      <p:bldP spid="687" grpId="0" build="p"/>
      <p:bldP spid="698" grpId="0" build="p"/>
      <p:bldP spid="704" grpId="0" build="p"/>
      <p:bldP spid="707" grpId="0" animBg="1"/>
      <p:bldP spid="707" grpId="1" animBg="1"/>
      <p:bldP spid="708" grpId="0" build="p"/>
      <p:bldP spid="708" grpId="1" build="allAtOnce"/>
      <p:bldP spid="37" grpId="0" build="p"/>
      <p:bldP spid="37" grpId="1" build="allAtOnce"/>
      <p:bldP spid="703" grpId="0" build="p"/>
      <p:bldP spid="703" grpId="1" build="allAtOnce"/>
      <p:bldP spid="38" grpId="0" animBg="1"/>
      <p:bldP spid="38" grpId="1" animBg="1"/>
      <p:bldP spid="39" grpId="0" build="p"/>
      <p:bldP spid="39" grpId="1" build="allAtOnce"/>
      <p:bldP spid="48" grpId="0" build="p"/>
      <p:bldP spid="48" grpId="1" build="allAtOnce"/>
      <p:bldP spid="710" grpId="0" build="p"/>
      <p:bldP spid="49" grpId="0" animBg="1"/>
      <p:bldP spid="696" grpId="0" animBg="1"/>
      <p:bldP spid="50" grpId="0" animBg="1"/>
      <p:bldP spid="40" grpId="0" build="p"/>
      <p:bldP spid="47" grpId="0" animBg="1"/>
      <p:bldP spid="47" grpId="1" animBg="1"/>
      <p:bldP spid="53" grpId="0" animBg="1"/>
      <p:bldP spid="53" grpId="1" animBg="1"/>
      <p:bldP spid="688" grpId="0" build="p"/>
      <p:bldP spid="688" grpId="1" build="allAtOnce"/>
      <p:bldP spid="688" grpId="2" build="allAtOnce"/>
      <p:bldP spid="689" grpId="0" build="p"/>
      <p:bldP spid="689" grpId="1" build="allAtOnce"/>
      <p:bldP spid="689" grpId="2" build="allAtOnce"/>
      <p:bldP spid="690" grpId="0" build="p"/>
      <p:bldP spid="690" grpId="1" build="allAtOnce"/>
      <p:bldP spid="690" grpId="2" build="allAtOnce"/>
      <p:bldP spid="35" grpId="0" build="p"/>
      <p:bldP spid="35" grpId="1" build="allAtOnce"/>
      <p:bldP spid="35" grpId="2" build="allAtOnce"/>
      <p:bldP spid="36" grpId="0" animBg="1"/>
      <p:bldP spid="41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14040</TotalTime>
  <Words>264</Words>
  <Application>Microsoft Office PowerPoint</Application>
  <PresentationFormat>On-screen Show (16:10)</PresentationFormat>
  <Paragraphs>115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Orly's Font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353</cp:revision>
  <dcterms:created xsi:type="dcterms:W3CDTF">2013-07-13T14:53:35Z</dcterms:created>
  <dcterms:modified xsi:type="dcterms:W3CDTF">2015-06-07T15:12:48Z</dcterms:modified>
</cp:coreProperties>
</file>